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6" r:id="rId2"/>
  </p:sldIdLst>
  <p:sldSz cx="50406300" cy="36004500"/>
  <p:notesSz cx="10231438" cy="71024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5BB16"/>
    <a:srgbClr val="FFFF00"/>
    <a:srgbClr val="06F81D"/>
    <a:srgbClr val="FFFF99"/>
    <a:srgbClr val="FFFF66"/>
    <a:srgbClr val="990099"/>
    <a:srgbClr val="AC8300"/>
    <a:srgbClr val="D8670A"/>
    <a:srgbClr val="A8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456" autoAdjust="0"/>
    <p:restoredTop sz="96619" autoAdjust="0"/>
  </p:normalViewPr>
  <p:slideViewPr>
    <p:cSldViewPr>
      <p:cViewPr>
        <p:scale>
          <a:sx n="20" d="100"/>
          <a:sy n="20" d="100"/>
        </p:scale>
        <p:origin x="-390" y="732"/>
      </p:cViewPr>
      <p:guideLst>
        <p:guide orient="horz" pos="11340"/>
        <p:guide pos="15876"/>
      </p:guideLst>
    </p:cSldViewPr>
  </p:slideViewPr>
  <p:outlineViewPr>
    <p:cViewPr>
      <p:scale>
        <a:sx n="33" d="100"/>
        <a:sy n="33" d="100"/>
      </p:scale>
      <p:origin x="0" y="40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433624" cy="355125"/>
          </a:xfrm>
          <a:prstGeom prst="rect">
            <a:avLst/>
          </a:prstGeom>
        </p:spPr>
        <p:txBody>
          <a:bodyPr vert="horz" lIns="96061" tIns="48030" rIns="96061" bIns="48030" rtlCol="0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5795450" y="0"/>
            <a:ext cx="4433624" cy="355125"/>
          </a:xfrm>
          <a:prstGeom prst="rect">
            <a:avLst/>
          </a:prstGeom>
        </p:spPr>
        <p:txBody>
          <a:bodyPr vert="horz" lIns="96061" tIns="48030" rIns="96061" bIns="48030" rtlCol="0"/>
          <a:lstStyle>
            <a:lvl1pPr algn="r">
              <a:defRPr sz="1300"/>
            </a:lvl1pPr>
          </a:lstStyle>
          <a:p>
            <a:fld id="{D9C6A1AD-2624-4A39-B170-D6C36D2600D4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3" y="6746119"/>
            <a:ext cx="4433624" cy="355125"/>
          </a:xfrm>
          <a:prstGeom prst="rect">
            <a:avLst/>
          </a:prstGeom>
        </p:spPr>
        <p:txBody>
          <a:bodyPr vert="horz" lIns="96061" tIns="48030" rIns="96061" bIns="48030" rtlCol="0" anchor="b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5795450" y="6746119"/>
            <a:ext cx="4433624" cy="355125"/>
          </a:xfrm>
          <a:prstGeom prst="rect">
            <a:avLst/>
          </a:prstGeom>
        </p:spPr>
        <p:txBody>
          <a:bodyPr vert="horz" lIns="96061" tIns="48030" rIns="96061" bIns="48030" rtlCol="0" anchor="b"/>
          <a:lstStyle>
            <a:lvl1pPr algn="r">
              <a:defRPr sz="1300"/>
            </a:lvl1pPr>
          </a:lstStyle>
          <a:p>
            <a:fld id="{BC3BD340-59C0-4E70-A332-F035222454D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790045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433624" cy="355125"/>
          </a:xfrm>
          <a:prstGeom prst="rect">
            <a:avLst/>
          </a:prstGeom>
        </p:spPr>
        <p:txBody>
          <a:bodyPr vert="horz" lIns="96061" tIns="48030" rIns="96061" bIns="48030" rtlCol="0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5795450" y="0"/>
            <a:ext cx="4433624" cy="355125"/>
          </a:xfrm>
          <a:prstGeom prst="rect">
            <a:avLst/>
          </a:prstGeom>
        </p:spPr>
        <p:txBody>
          <a:bodyPr vert="horz" lIns="96061" tIns="48030" rIns="96061" bIns="48030" rtlCol="0"/>
          <a:lstStyle>
            <a:lvl1pPr algn="r">
              <a:defRPr sz="1300"/>
            </a:lvl1pPr>
          </a:lstStyle>
          <a:p>
            <a:fld id="{FFBDA190-1D71-4CC2-817F-D6E53B9E7C0B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31813"/>
            <a:ext cx="3732212" cy="2665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61" tIns="48030" rIns="96061" bIns="4803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1023145" y="3373676"/>
            <a:ext cx="8185150" cy="3196114"/>
          </a:xfrm>
          <a:prstGeom prst="rect">
            <a:avLst/>
          </a:prstGeom>
        </p:spPr>
        <p:txBody>
          <a:bodyPr vert="horz" lIns="96061" tIns="48030" rIns="96061" bIns="4803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3" y="6746119"/>
            <a:ext cx="4433624" cy="355125"/>
          </a:xfrm>
          <a:prstGeom prst="rect">
            <a:avLst/>
          </a:prstGeom>
        </p:spPr>
        <p:txBody>
          <a:bodyPr vert="horz" lIns="96061" tIns="48030" rIns="96061" bIns="48030" rtlCol="0" anchor="b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5795450" y="6746119"/>
            <a:ext cx="4433624" cy="355125"/>
          </a:xfrm>
          <a:prstGeom prst="rect">
            <a:avLst/>
          </a:prstGeom>
        </p:spPr>
        <p:txBody>
          <a:bodyPr vert="horz" lIns="96061" tIns="48030" rIns="96061" bIns="48030" rtlCol="0" anchor="b"/>
          <a:lstStyle>
            <a:lvl1pPr algn="r">
              <a:defRPr sz="1300"/>
            </a:lvl1pPr>
          </a:lstStyle>
          <a:p>
            <a:fld id="{50A03A18-A641-49A8-A381-190C2E4006D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952289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3249613" y="531813"/>
            <a:ext cx="3732212" cy="2665412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03A18-A641-49A8-A381-190C2E4006D0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3780473" y="11184744"/>
            <a:ext cx="42845355" cy="7717631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7560945" y="20402550"/>
            <a:ext cx="35284410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81751" y="23136236"/>
            <a:ext cx="42845355" cy="715089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981751" y="15260252"/>
            <a:ext cx="42845355" cy="787598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7937248" y="8401058"/>
            <a:ext cx="71032626" cy="237613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79809982" y="8401058"/>
            <a:ext cx="71032631" cy="237613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20315" y="1441849"/>
            <a:ext cx="45365670" cy="600075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520315" y="8059348"/>
            <a:ext cx="22271536" cy="33587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2520315" y="11418099"/>
            <a:ext cx="22271536" cy="2074426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25605706" y="8059348"/>
            <a:ext cx="22280285" cy="33587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25605706" y="11418099"/>
            <a:ext cx="22280285" cy="2074426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20321" y="1433513"/>
            <a:ext cx="16583326" cy="61007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9707471" y="1433521"/>
            <a:ext cx="28178523" cy="307288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520321" y="7534284"/>
            <a:ext cx="16583326" cy="2462808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879987" y="25203151"/>
            <a:ext cx="30243780" cy="2975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9879987" y="3217069"/>
            <a:ext cx="30243780" cy="21602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9879987" y="28178526"/>
            <a:ext cx="30243780" cy="42255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115120651" y="1441862"/>
            <a:ext cx="35721965" cy="30720506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7937248" y="1441862"/>
            <a:ext cx="106343291" cy="30720506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2520315" y="1441849"/>
            <a:ext cx="45365670" cy="600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520315" y="8401058"/>
            <a:ext cx="45365670" cy="23761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2520315" y="33370851"/>
            <a:ext cx="11761470" cy="191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397A2-EFD3-4F01-A0A0-13EF6079CAF0}" type="datetimeFigureOut">
              <a:rPr lang="th-TH" smtClean="0"/>
              <a:pPr/>
              <a:t>26/05/59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17222153" y="33370851"/>
            <a:ext cx="15961995" cy="191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36124515" y="33370851"/>
            <a:ext cx="11761470" cy="191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F543E-2EC7-4EB2-98D7-DA78F963D450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g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5D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>
            <a:off x="18059350" y="686581"/>
            <a:ext cx="19788326" cy="2075856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h-TH" sz="18000" b="1" cap="none" spc="0" dirty="0" smtClean="0">
                <a:ln w="1270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การเลี้ยงไส้เดือน</a:t>
            </a:r>
            <a:br>
              <a:rPr lang="th-TH" sz="18000" b="1" cap="none" spc="0" dirty="0" smtClean="0">
                <a:ln w="1270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</a:br>
            <a:endParaRPr lang="th-TH" sz="13200" b="1" cap="none" spc="0" dirty="0">
              <a:ln w="1270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" y="47127"/>
            <a:ext cx="184731" cy="3231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15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1628610" y="11358516"/>
            <a:ext cx="10429948" cy="2286016"/>
          </a:xfrm>
          <a:prstGeom prst="rect">
            <a:avLst/>
          </a:prstGeom>
          <a:solidFill>
            <a:srgbClr val="009900"/>
          </a:solidFill>
          <a:ln w="9525" cap="flat" cmpd="sng" algn="ctr">
            <a:noFill/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88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สายพันธุ์ไส้เดือน</a:t>
            </a:r>
          </a:p>
          <a:p>
            <a:r>
              <a:rPr lang="th-TH" sz="88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ที่นำมากำจัดขยะอินทรีย์</a:t>
            </a:r>
            <a:endParaRPr lang="en-US" sz="8800" b="1" dirty="0">
              <a:solidFill>
                <a:schemeClr val="bg1"/>
              </a:solidFill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1399241" y="13858846"/>
            <a:ext cx="1187376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dirty="0" smtClean="0">
                <a:ln w="76200" cmpd="sng">
                  <a:solidFill>
                    <a:schemeClr val="bg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African Night Crawler</a:t>
            </a:r>
            <a:endParaRPr lang="th-TH" sz="13800" b="1" cap="none" spc="0" dirty="0">
              <a:ln w="76200" cmpd="sng">
                <a:solidFill>
                  <a:schemeClr val="bg1">
                    <a:lumMod val="95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JasmineUPC" pitchFamily="18" charset="-34"/>
              <a:cs typeface="JasmineUPC" pitchFamily="18" charset="-34"/>
            </a:endParaRPr>
          </a:p>
        </p:txBody>
      </p:sp>
      <p:pic>
        <p:nvPicPr>
          <p:cNvPr id="34" name="Picture 2" descr="http://www.mahintana.org/wp-content/uploads/2010/01/p6-252x3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792" b="14338"/>
          <a:stretch/>
        </p:blipFill>
        <p:spPr bwMode="auto">
          <a:xfrm>
            <a:off x="985668" y="16359176"/>
            <a:ext cx="6286544" cy="34064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api.ning.com/files/lZqpVK08eBxseIV5FXt06C1pXGJRzeknVdwm0DJ4NwQk8Bl0KF41CUL2yciYvWEmQMiN671r0P1BJKvd8qchAgMTMQKgQOpb/AfricanNightcrawlerB.jpg?width=677&amp;height=6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658" y="16287738"/>
            <a:ext cx="6429420" cy="33983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9843980" y="4571906"/>
            <a:ext cx="37004884" cy="4000527"/>
          </a:xfrm>
          <a:prstGeom prst="wedgeRoundRectCallout">
            <a:avLst>
              <a:gd name="adj1" fmla="val -55614"/>
              <a:gd name="adj2" fmla="val 8726"/>
              <a:gd name="adj3" fmla="val 16667"/>
            </a:avLst>
          </a:prstGeom>
          <a:solidFill>
            <a:srgbClr val="FFFF66"/>
          </a:solidFill>
          <a:ln w="190500">
            <a:solidFill>
              <a:srgbClr val="05BB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lvl="0"/>
            <a:r>
              <a:rPr lang="th-TH" sz="4000" dirty="0" smtClean="0">
                <a:solidFill>
                  <a:prstClr val="black"/>
                </a:solidFill>
                <a:latin typeface="JasmineUPC" pitchFamily="18" charset="-34"/>
                <a:cs typeface="JasmineUPC" pitchFamily="18" charset="-34"/>
              </a:rPr>
              <a:t>	          </a:t>
            </a:r>
            <a:r>
              <a:rPr lang="th-TH" sz="7200" b="1" dirty="0" smtClean="0">
                <a:solidFill>
                  <a:prstClr val="black"/>
                </a:solidFill>
                <a:latin typeface="JasmineUPC" pitchFamily="18" charset="-34"/>
                <a:cs typeface="JasmineUPC" pitchFamily="18" charset="-34"/>
              </a:rPr>
              <a:t>เพราะไส้เดือนดินสามารถกำจัดขยะอินทรีย์ต่างๆ และวัสดุเหลือใช้ทางการเกษตรได้ซึ่งจะช่วยลดปัญหาด้านสิ่งแวดล้อม และเพื่อผลิตมูลไส้เดือนและน้ำหมักมูลไส้เดือนทดแทนการใช้สารเคมี</a:t>
            </a:r>
            <a:endParaRPr lang="th-TH" sz="7200" b="1" dirty="0" smtClean="0">
              <a:latin typeface="JasmineUPC" pitchFamily="18" charset="-34"/>
              <a:cs typeface="JasmineUPC" pitchFamily="18" charset="-34"/>
            </a:endParaRPr>
          </a:p>
          <a:p>
            <a:pPr algn="ctr"/>
            <a:endParaRPr lang="th-TH" sz="4000" dirty="0"/>
          </a:p>
        </p:txBody>
      </p:sp>
      <p:grpSp>
        <p:nvGrpSpPr>
          <p:cNvPr id="2" name="กลุ่ม 54"/>
          <p:cNvGrpSpPr/>
          <p:nvPr/>
        </p:nvGrpSpPr>
        <p:grpSpPr>
          <a:xfrm>
            <a:off x="15987648" y="9858318"/>
            <a:ext cx="16502178" cy="9058750"/>
            <a:chOff x="-3865251" y="-28468"/>
            <a:chExt cx="9506714" cy="971978"/>
          </a:xfrm>
          <a:scene3d>
            <a:camera prst="orthographicFront"/>
            <a:lightRig rig="flat" dir="t"/>
          </a:scene3d>
        </p:grpSpPr>
        <p:sp>
          <p:nvSpPr>
            <p:cNvPr id="56" name="สี่เหลี่ยมผืนผ้ามุมมน 55"/>
            <p:cNvSpPr/>
            <p:nvPr/>
          </p:nvSpPr>
          <p:spPr>
            <a:xfrm>
              <a:off x="-3865251" y="-28468"/>
              <a:ext cx="9506714" cy="971978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2" name="สี่เหลี่ยมผืนผ้ามุมมน 4"/>
            <p:cNvSpPr/>
            <p:nvPr/>
          </p:nvSpPr>
          <p:spPr>
            <a:xfrm>
              <a:off x="28468" y="28468"/>
              <a:ext cx="5546423" cy="9150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b="1" kern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</p:grpSp>
      <p:sp>
        <p:nvSpPr>
          <p:cNvPr id="43" name="ลูกศรซ้าย 42"/>
          <p:cNvSpPr/>
          <p:nvPr/>
        </p:nvSpPr>
        <p:spPr>
          <a:xfrm>
            <a:off x="23809992" y="12120188"/>
            <a:ext cx="5947978" cy="1759721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72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ฟางข้าว </a:t>
            </a:r>
            <a:r>
              <a:rPr lang="en-US" sz="72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4</a:t>
            </a:r>
            <a:r>
              <a:rPr lang="th-TH" sz="72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 ส่วน</a:t>
            </a:r>
            <a:endParaRPr lang="th-TH" sz="7200" b="1" dirty="0"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JasmineUPC" pitchFamily="18" charset="-34"/>
              <a:cs typeface="JasmineUPC" pitchFamily="18" charset="-34"/>
            </a:endParaRPr>
          </a:p>
        </p:txBody>
      </p:sp>
      <p:pic>
        <p:nvPicPr>
          <p:cNvPr id="50" name="Picture 2" descr="C:\Users\Mnre\Desktop\g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1457" y="16420009"/>
            <a:ext cx="3972681" cy="193943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C:\Users\Mnre\Desktop\5q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3173" y="14015263"/>
            <a:ext cx="3948904" cy="190593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C:\Users\Mnre\Desktop\Rice_stra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3466" y="11657809"/>
            <a:ext cx="3972683" cy="190593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666588" y="10001194"/>
            <a:ext cx="11215766" cy="12858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h-TH" sz="8800" b="1" dirty="0">
                <a:solidFill>
                  <a:srgbClr val="FF0066"/>
                </a:solidFill>
                <a:latin typeface="JasmineUPC" pitchFamily="18" charset="-34"/>
                <a:cs typeface="JasmineUPC" pitchFamily="18" charset="-34"/>
              </a:rPr>
              <a:t>การเตรียมที่อยู่ของไส้เดือน</a:t>
            </a:r>
            <a:endParaRPr lang="en-US" sz="8800" b="1" dirty="0">
              <a:solidFill>
                <a:srgbClr val="FF0066"/>
              </a:solidFill>
              <a:latin typeface="JasmineUPC" pitchFamily="18" charset="-34"/>
              <a:cs typeface="JasmineUPC" pitchFamily="18" charset="-34"/>
            </a:endParaRPr>
          </a:p>
          <a:p>
            <a:pPr algn="ctr"/>
            <a:endParaRPr lang="th-TH" sz="9600" dirty="0">
              <a:solidFill>
                <a:srgbClr val="FF0066"/>
              </a:solidFill>
            </a:endParaRPr>
          </a:p>
        </p:txBody>
      </p:sp>
      <p:sp>
        <p:nvSpPr>
          <p:cNvPr id="64" name="ลูกศรซ้าย 63"/>
          <p:cNvSpPr/>
          <p:nvPr/>
        </p:nvSpPr>
        <p:spPr>
          <a:xfrm>
            <a:off x="23740954" y="14503871"/>
            <a:ext cx="5947978" cy="1759721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72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มูลวัวแห้ง </a:t>
            </a:r>
            <a:r>
              <a:rPr lang="en-US" sz="72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1</a:t>
            </a:r>
            <a:r>
              <a:rPr lang="th-TH" sz="72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 ส่วน</a:t>
            </a:r>
            <a:endParaRPr lang="th-TH" sz="7200" b="1" dirty="0"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65" name="ลูกศรซ้าย 64"/>
          <p:cNvSpPr/>
          <p:nvPr/>
        </p:nvSpPr>
        <p:spPr>
          <a:xfrm>
            <a:off x="23776150" y="16835096"/>
            <a:ext cx="6420840" cy="1759721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7200" b="1" dirty="0" err="1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ขุย</a:t>
            </a:r>
            <a:r>
              <a:rPr lang="th-TH" sz="72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มะพร้าว </a:t>
            </a:r>
            <a:r>
              <a:rPr lang="en-US" sz="72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3</a:t>
            </a:r>
            <a:r>
              <a:rPr lang="th-TH" sz="72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JasmineUPC" pitchFamily="18" charset="-34"/>
                <a:cs typeface="JasmineUPC" pitchFamily="18" charset="-34"/>
              </a:rPr>
              <a:t> ส่วน</a:t>
            </a:r>
            <a:endParaRPr lang="th-TH" sz="7200" b="1" dirty="0"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34132900" y="10286946"/>
            <a:ext cx="15287732" cy="1457625"/>
          </a:xfrm>
          <a:prstGeom prst="rect">
            <a:avLst/>
          </a:prstGeom>
          <a:solidFill>
            <a:srgbClr val="009900"/>
          </a:solidFill>
          <a:ln w="9525" cap="flat" cmpd="sng" algn="ctr">
            <a:noFill/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88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วิธีการเตรียม</a:t>
            </a: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34775842" y="12287210"/>
            <a:ext cx="14486832" cy="13216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 algn="thaiDist">
              <a:spcBef>
                <a:spcPts val="0"/>
              </a:spcBef>
              <a:buFont typeface="+mj-lt"/>
              <a:buAutoNum type="arabicPeriod"/>
            </a:pPr>
            <a:r>
              <a:rPr lang="th-TH" sz="6600" b="1" spc="-200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เตรียมส่วนผสมตามสูตร ปุ๋ยคอก </a:t>
            </a:r>
            <a:r>
              <a:rPr lang="en-US" sz="6600" b="1" spc="-200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1</a:t>
            </a:r>
            <a:r>
              <a:rPr lang="th-TH" sz="6600" b="1" spc="-200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ส่วน </a:t>
            </a:r>
            <a:r>
              <a:rPr lang="th-TH" sz="6600" b="1" dirty="0" err="1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ขุย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มะพร้าว </a:t>
            </a:r>
            <a:r>
              <a:rPr lang="en-US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3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ส่วน น้ำหมักมูลไส้เดือนหรือน้ำเปล่า ผสมให้ได้ความชื้น </a:t>
            </a:r>
            <a:r>
              <a:rPr lang="en-US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80%</a:t>
            </a:r>
          </a:p>
          <a:p>
            <a:pPr marL="1143000" indent="-1143000" algn="thaiDist">
              <a:spcBef>
                <a:spcPts val="0"/>
              </a:spcBef>
              <a:buFont typeface="+mj-lt"/>
              <a:buAutoNum type="arabicPeriod"/>
            </a:pP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นำฟางข้าวที่สับให้เป็นชิ้นเล็กๆ ที่หมัก</a:t>
            </a:r>
            <a:r>
              <a:rPr lang="th-TH" sz="6600" b="1" spc="-160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จนชุ่มน้ำวางรองพื้น หนาประมาณ </a:t>
            </a:r>
            <a:r>
              <a:rPr lang="en-US" sz="6600" b="1" spc="-160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2</a:t>
            </a:r>
            <a:r>
              <a:rPr lang="th-TH" sz="6600" b="1" spc="-160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นิ้ว 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และตามด้วยส่วนผสมที่เตรียมไว้จากข้อ </a:t>
            </a:r>
            <a:r>
              <a:rPr lang="en-US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1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หนาประมาณ </a:t>
            </a:r>
            <a:r>
              <a:rPr lang="en-US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1 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นิ้ว</a:t>
            </a:r>
          </a:p>
          <a:p>
            <a:pPr marL="1143000" indent="-1143000" algn="thaiDist">
              <a:spcBef>
                <a:spcPts val="0"/>
              </a:spcBef>
              <a:buFont typeface="+mj-lt"/>
              <a:buAutoNum type="arabicPeriod"/>
            </a:pPr>
            <a:endParaRPr lang="th-TH" sz="6600" b="1" dirty="0" smtClean="0">
              <a:solidFill>
                <a:schemeClr val="bg1"/>
              </a:solidFill>
              <a:latin typeface="JasmineUPC" pitchFamily="18" charset="-34"/>
              <a:cs typeface="JasmineUPC" pitchFamily="18" charset="-34"/>
            </a:endParaRPr>
          </a:p>
          <a:p>
            <a:pPr marL="1143000" indent="-1143000" algn="thaiDist">
              <a:spcBef>
                <a:spcPts val="0"/>
              </a:spcBef>
              <a:buFont typeface="+mj-lt"/>
              <a:buAutoNum type="arabicPeriod"/>
            </a:pPr>
            <a:endParaRPr lang="th-TH" sz="6600" b="1" dirty="0" smtClean="0">
              <a:solidFill>
                <a:schemeClr val="bg1"/>
              </a:solidFill>
              <a:latin typeface="JasmineUPC" pitchFamily="18" charset="-34"/>
              <a:cs typeface="JasmineUPC" pitchFamily="18" charset="-34"/>
            </a:endParaRPr>
          </a:p>
          <a:p>
            <a:pPr marL="1143000" indent="-1143000" algn="thaiDist">
              <a:spcBef>
                <a:spcPts val="0"/>
              </a:spcBef>
              <a:buFont typeface="+mj-lt"/>
              <a:buAutoNum type="arabicPeriod"/>
            </a:pPr>
            <a:endParaRPr lang="th-TH" sz="6600" b="1" dirty="0" smtClean="0">
              <a:solidFill>
                <a:schemeClr val="bg1"/>
              </a:solidFill>
              <a:latin typeface="JasmineUPC" pitchFamily="18" charset="-34"/>
              <a:cs typeface="JasmineUPC" pitchFamily="18" charset="-34"/>
            </a:endParaRPr>
          </a:p>
          <a:p>
            <a:pPr marL="1143000" indent="-1143000" algn="thaiDist">
              <a:spcBef>
                <a:spcPts val="0"/>
              </a:spcBef>
              <a:buFont typeface="+mj-lt"/>
              <a:buAutoNum type="arabicPeriod"/>
            </a:pPr>
            <a:endParaRPr lang="th-TH" sz="6600" b="1" dirty="0" smtClean="0">
              <a:solidFill>
                <a:schemeClr val="bg1"/>
              </a:solidFill>
              <a:latin typeface="JasmineUPC" pitchFamily="18" charset="-34"/>
              <a:cs typeface="JasmineUPC" pitchFamily="18" charset="-34"/>
            </a:endParaRPr>
          </a:p>
          <a:p>
            <a:pPr marL="1143000" indent="-1143000" algn="thaiDist">
              <a:spcBef>
                <a:spcPts val="0"/>
              </a:spcBef>
              <a:buFont typeface="+mj-lt"/>
              <a:buAutoNum type="arabicPeriod"/>
            </a:pP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ปล่อยไส้เดือนลงในบ่อที่เตรียมไว้ พื้นที่ </a:t>
            </a:r>
            <a:r>
              <a:rPr lang="en-US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1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ตารางเมตรต่อไส้เดือน </a:t>
            </a:r>
            <a:r>
              <a:rPr lang="en-US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1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กิโลกรัม ปิดด้วยกระสอบป่านที่ชุ่มน้ำ เพื่อรักษาความชื้นของที่อยู่ไส้เดือนและเป็นอาหารไส้เดือนในช่วง </a:t>
            </a:r>
            <a:r>
              <a:rPr lang="en-US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2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สัปดาห์แรก</a:t>
            </a:r>
          </a:p>
          <a:p>
            <a:pPr marL="1257300" indent="-1257300" algn="thaiDist">
              <a:spcBef>
                <a:spcPts val="0"/>
              </a:spcBef>
              <a:tabLst>
                <a:tab pos="1181100" algn="l"/>
              </a:tabLst>
            </a:pPr>
            <a:r>
              <a:rPr lang="en-US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4. 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	หลังจากนั้น </a:t>
            </a:r>
            <a:r>
              <a:rPr lang="en-US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2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 สัปดาห์ จึงเริ่มให้เศษผัก ผลไม้ลงในบ่อ </a:t>
            </a:r>
            <a:r>
              <a:rPr lang="th-TH" sz="6600" b="1" i="1" dirty="0">
                <a:solidFill>
                  <a:srgbClr val="002060"/>
                </a:solidFill>
                <a:latin typeface="JasmineUPC" pitchFamily="18" charset="-34"/>
                <a:cs typeface="JasmineUPC" pitchFamily="18" charset="-34"/>
              </a:rPr>
              <a:t>ควรให้อาหาร</a:t>
            </a:r>
            <a:r>
              <a:rPr lang="th-TH" sz="6600" b="1" i="1" dirty="0" smtClean="0">
                <a:solidFill>
                  <a:srgbClr val="002060"/>
                </a:solidFill>
                <a:latin typeface="JasmineUPC" pitchFamily="18" charset="-34"/>
                <a:cs typeface="JasmineUPC" pitchFamily="18" charset="-34"/>
              </a:rPr>
              <a:t>ทีละ</a:t>
            </a:r>
            <a:r>
              <a:rPr lang="th-TH" sz="6600" b="1" i="1" dirty="0">
                <a:solidFill>
                  <a:srgbClr val="002060"/>
                </a:solidFill>
                <a:latin typeface="JasmineUPC" pitchFamily="18" charset="-34"/>
                <a:cs typeface="JasmineUPC" pitchFamily="18" charset="-34"/>
              </a:rPr>
              <a:t>น้อย</a:t>
            </a:r>
            <a:r>
              <a:rPr lang="th-TH" sz="66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เพื่อให้ไส้เดือนกำจัดต่อไป</a:t>
            </a:r>
          </a:p>
          <a:p>
            <a:pPr algn="thaiDist">
              <a:spcBef>
                <a:spcPts val="0"/>
              </a:spcBef>
            </a:pPr>
            <a:endParaRPr lang="en-US" sz="6600" b="1" i="1" dirty="0" smtClean="0">
              <a:solidFill>
                <a:srgbClr val="FFFF00"/>
              </a:solidFill>
              <a:latin typeface="JasmineUPC" pitchFamily="18" charset="-34"/>
              <a:cs typeface="JasmineUPC" pitchFamily="18" charset="-34"/>
            </a:endParaRPr>
          </a:p>
        </p:txBody>
      </p:sp>
      <p:grpSp>
        <p:nvGrpSpPr>
          <p:cNvPr id="3" name="กลุ่ม 9"/>
          <p:cNvGrpSpPr/>
          <p:nvPr/>
        </p:nvGrpSpPr>
        <p:grpSpPr>
          <a:xfrm>
            <a:off x="36990421" y="29503768"/>
            <a:ext cx="12215898" cy="4000528"/>
            <a:chOff x="1365322" y="39298689"/>
            <a:chExt cx="11845216" cy="4369962"/>
          </a:xfrm>
        </p:grpSpPr>
        <p:pic>
          <p:nvPicPr>
            <p:cNvPr id="69" name="Picture 2" descr="C:\Users\Mnre\Desktop\SV300005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3921" y="39298689"/>
              <a:ext cx="5826617" cy="43699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3" descr="C:\Users\Mnre\Desktop\51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5322" y="39298689"/>
              <a:ext cx="5795895" cy="435102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3" name="สี่เหลี่ยมผืนผ้ามุมมน 72"/>
          <p:cNvSpPr/>
          <p:nvPr/>
        </p:nvSpPr>
        <p:spPr>
          <a:xfrm>
            <a:off x="699916" y="21216960"/>
            <a:ext cx="16147825" cy="86953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36000" rtlCol="0" anchor="t"/>
          <a:lstStyle/>
          <a:p>
            <a:pPr algn="thaiDist"/>
            <a:r>
              <a:rPr lang="th-TH" sz="8800" b="1" dirty="0" smtClean="0">
                <a:solidFill>
                  <a:srgbClr val="FF0066"/>
                </a:solidFill>
                <a:latin typeface="JasmineUPC" pitchFamily="18" charset="-34"/>
                <a:cs typeface="JasmineUPC" pitchFamily="18" charset="-34"/>
              </a:rPr>
              <a:t>ปุ๋ย</a:t>
            </a:r>
            <a:r>
              <a:rPr lang="th-TH" sz="8800" b="1" dirty="0">
                <a:solidFill>
                  <a:srgbClr val="FF0066"/>
                </a:solidFill>
                <a:latin typeface="JasmineUPC" pitchFamily="18" charset="-34"/>
                <a:cs typeface="JasmineUPC" pitchFamily="18" charset="-34"/>
              </a:rPr>
              <a:t>หมักมูล</a:t>
            </a:r>
            <a:r>
              <a:rPr lang="th-TH" sz="8800" b="1" dirty="0" smtClean="0">
                <a:solidFill>
                  <a:srgbClr val="FF0066"/>
                </a:solidFill>
                <a:latin typeface="JasmineUPC" pitchFamily="18" charset="-34"/>
                <a:cs typeface="JasmineUPC" pitchFamily="18" charset="-34"/>
              </a:rPr>
              <a:t>ไส้เดือน </a:t>
            </a:r>
          </a:p>
          <a:p>
            <a:pPr algn="thaiDist"/>
            <a:r>
              <a:rPr lang="th-TH" sz="6600" b="1" dirty="0" smtClean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ช่วย</a:t>
            </a:r>
            <a:r>
              <a:rPr lang="th-TH" sz="6600" b="1" dirty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เก็บ</a:t>
            </a:r>
            <a:r>
              <a:rPr lang="th-TH" sz="6600" b="1" dirty="0" smtClean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ความชื้นยืด</a:t>
            </a:r>
            <a:r>
              <a:rPr lang="th-TH" sz="6600" b="1" dirty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ระยะเวลาการให้น้ำแก่พืชได้นานขึ้น </a:t>
            </a:r>
            <a:r>
              <a:rPr lang="th-TH" sz="6600" b="1" dirty="0" smtClean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ช่วย</a:t>
            </a:r>
            <a:r>
              <a:rPr lang="th-TH" sz="6600" b="1" dirty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เพิ่มอากาศในดิน ทำให้ดินร่วนซุย และช่วยในการถ่ายเทน้ำและอากาศได้</a:t>
            </a:r>
            <a:r>
              <a:rPr lang="th-TH" sz="6600" b="1" dirty="0" smtClean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สะดวก</a:t>
            </a:r>
            <a:endParaRPr lang="th-TH" sz="4800" b="1" dirty="0" smtClean="0">
              <a:solidFill>
                <a:srgbClr val="FF0066"/>
              </a:solidFill>
              <a:latin typeface="JasmineUPC" pitchFamily="18" charset="-34"/>
              <a:cs typeface="JasmineUPC" pitchFamily="18" charset="-34"/>
            </a:endParaRPr>
          </a:p>
          <a:p>
            <a:r>
              <a:rPr lang="th-TH" sz="8800" b="1" dirty="0" smtClean="0">
                <a:solidFill>
                  <a:srgbClr val="FF0066"/>
                </a:solidFill>
                <a:latin typeface="JasmineUPC" pitchFamily="18" charset="-34"/>
                <a:cs typeface="JasmineUPC" pitchFamily="18" charset="-34"/>
              </a:rPr>
              <a:t>น้ำ</a:t>
            </a:r>
            <a:r>
              <a:rPr lang="th-TH" sz="8800" b="1" dirty="0">
                <a:solidFill>
                  <a:srgbClr val="FF0066"/>
                </a:solidFill>
                <a:latin typeface="JasmineUPC" pitchFamily="18" charset="-34"/>
                <a:cs typeface="JasmineUPC" pitchFamily="18" charset="-34"/>
              </a:rPr>
              <a:t>หมักมูล</a:t>
            </a:r>
            <a:r>
              <a:rPr lang="th-TH" sz="8800" b="1" dirty="0" smtClean="0">
                <a:solidFill>
                  <a:srgbClr val="FF0066"/>
                </a:solidFill>
                <a:latin typeface="JasmineUPC" pitchFamily="18" charset="-34"/>
                <a:cs typeface="JasmineUPC" pitchFamily="18" charset="-34"/>
              </a:rPr>
              <a:t>ไส้เดือน </a:t>
            </a:r>
          </a:p>
          <a:p>
            <a:r>
              <a:rPr lang="th-TH" sz="6600" b="1" spc="-100" dirty="0" smtClean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ใช้</a:t>
            </a:r>
            <a:r>
              <a:rPr lang="th-TH" sz="6600" b="1" spc="-100" dirty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รด พืชผัก </a:t>
            </a:r>
            <a:r>
              <a:rPr lang="th-TH" sz="6600" b="1" spc="-100" dirty="0" smtClean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ไม้ผล ไม้ดอก </a:t>
            </a:r>
          </a:p>
          <a:p>
            <a:r>
              <a:rPr lang="th-TH" sz="6600" b="1" dirty="0" smtClean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>เพิ่มฮอร์โมนพืช ช่วยให้เจริญเติบโต</a:t>
            </a:r>
            <a:r>
              <a:rPr lang="th-TH" sz="7000" dirty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  <a:t/>
            </a:r>
            <a:br>
              <a:rPr lang="th-TH" sz="7000" dirty="0">
                <a:solidFill>
                  <a:schemeClr val="tx1"/>
                </a:solidFill>
                <a:latin typeface="JasmineUPC" pitchFamily="18" charset="-34"/>
                <a:cs typeface="JasmineUPC" pitchFamily="18" charset="-34"/>
              </a:rPr>
            </a:br>
            <a:endParaRPr lang="th-TH" sz="7000" dirty="0">
              <a:solidFill>
                <a:schemeClr val="tx1"/>
              </a:solidFill>
              <a:latin typeface="JasmineUPC" pitchFamily="18" charset="-34"/>
              <a:cs typeface="JasmineUPC" pitchFamily="18" charset="-34"/>
            </a:endParaRPr>
          </a:p>
        </p:txBody>
      </p:sp>
      <p:pic>
        <p:nvPicPr>
          <p:cNvPr id="30" name="รูปภาพ 29" descr="1435467742-19.png"/>
          <p:cNvPicPr>
            <a:picLocks noChangeAspect="1"/>
          </p:cNvPicPr>
          <p:nvPr/>
        </p:nvPicPr>
        <p:blipFill>
          <a:blip r:embed="rId10"/>
          <a:srcRect l="11323" r="13947"/>
          <a:stretch>
            <a:fillRect/>
          </a:stretch>
        </p:blipFill>
        <p:spPr>
          <a:xfrm>
            <a:off x="1557172" y="3571775"/>
            <a:ext cx="7143800" cy="7001094"/>
          </a:xfrm>
          <a:prstGeom prst="rect">
            <a:avLst/>
          </a:prstGeom>
        </p:spPr>
      </p:pic>
      <p:pic>
        <p:nvPicPr>
          <p:cNvPr id="2049" name="รูปภาพ 204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68" r="9822"/>
          <a:stretch/>
        </p:blipFill>
        <p:spPr>
          <a:xfrm>
            <a:off x="7557964" y="20359704"/>
            <a:ext cx="7626006" cy="2664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3" name="รูปภาพ 6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56" y="26146182"/>
            <a:ext cx="6778445" cy="34587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5" name="TextBox 74"/>
          <p:cNvSpPr txBox="1"/>
          <p:nvPr/>
        </p:nvSpPr>
        <p:spPr>
          <a:xfrm>
            <a:off x="20416804" y="19645324"/>
            <a:ext cx="11365583" cy="28575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h-TH" sz="8800" b="1" dirty="0" smtClean="0">
                <a:solidFill>
                  <a:schemeClr val="bg1"/>
                </a:solidFill>
                <a:latin typeface="JasmineUPC" pitchFamily="18" charset="-34"/>
                <a:cs typeface="JasmineUPC" pitchFamily="18" charset="-34"/>
              </a:rPr>
              <a:t>ผลผลิตจากปุ๋ยหมักมูลไส้เดือนและน้ำหมักมูลไส้เดือน</a:t>
            </a:r>
            <a:endParaRPr lang="en-US" sz="8800" b="1" dirty="0">
              <a:solidFill>
                <a:schemeClr val="bg1"/>
              </a:solidFill>
              <a:latin typeface="JasmineUPC" pitchFamily="18" charset="-34"/>
              <a:cs typeface="JasmineUPC" pitchFamily="18" charset="-34"/>
            </a:endParaRPr>
          </a:p>
          <a:p>
            <a:endParaRPr lang="th-TH" sz="9600" dirty="0">
              <a:solidFill>
                <a:srgbClr val="FF0066"/>
              </a:solidFill>
            </a:endParaRPr>
          </a:p>
        </p:txBody>
      </p:sp>
      <p:pic>
        <p:nvPicPr>
          <p:cNvPr id="29" name="รูปภาพ 28" descr="PmJnoYV.jpg"/>
          <p:cNvPicPr>
            <a:picLocks noChangeAspect="1"/>
          </p:cNvPicPr>
          <p:nvPr/>
        </p:nvPicPr>
        <p:blipFill>
          <a:blip r:embed="rId13">
            <a:lum contrast="10000"/>
          </a:blip>
          <a:stretch>
            <a:fillRect/>
          </a:stretch>
        </p:blipFill>
        <p:spPr>
          <a:xfrm>
            <a:off x="24131580" y="24003042"/>
            <a:ext cx="7286676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รูปภาพ 25" descr="Royal-Project-Fair-Banidea-Review-27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274984" y="26932000"/>
            <a:ext cx="5786478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รูปภาพ 27" descr="p_100675009.jpg"/>
          <p:cNvPicPr>
            <a:picLocks noChangeAspect="1"/>
          </p:cNvPicPr>
          <p:nvPr/>
        </p:nvPicPr>
        <p:blipFill>
          <a:blip r:embed="rId15">
            <a:lum contrast="20000"/>
          </a:blip>
          <a:stretch>
            <a:fillRect/>
          </a:stretch>
        </p:blipFill>
        <p:spPr>
          <a:xfrm>
            <a:off x="22917134" y="27432066"/>
            <a:ext cx="6845385" cy="3857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กลุ่ม 75"/>
          <p:cNvGrpSpPr/>
          <p:nvPr/>
        </p:nvGrpSpPr>
        <p:grpSpPr>
          <a:xfrm>
            <a:off x="1628610" y="31003966"/>
            <a:ext cx="28789514" cy="4000528"/>
            <a:chOff x="1262973" y="46041272"/>
            <a:chExt cx="19639691" cy="10148210"/>
          </a:xfrm>
        </p:grpSpPr>
        <p:sp>
          <p:nvSpPr>
            <p:cNvPr id="77" name="TextBox 76"/>
            <p:cNvSpPr txBox="1"/>
            <p:nvPr/>
          </p:nvSpPr>
          <p:spPr>
            <a:xfrm>
              <a:off x="4333198" y="47554044"/>
              <a:ext cx="16569466" cy="77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9600" b="1" dirty="0" smtClean="0">
                  <a:ln>
                    <a:solidFill>
                      <a:srgbClr val="05BB16"/>
                    </a:solidFill>
                  </a:ln>
                  <a:solidFill>
                    <a:srgbClr val="05BB16"/>
                  </a:solidFill>
                  <a:latin typeface="JasmineUPC" pitchFamily="18" charset="-34"/>
                  <a:cs typeface="JasmineUPC" pitchFamily="18" charset="-34"/>
                </a:rPr>
                <a:t>สำนักงานทรัพยากรธรรมชาติและสิ่งแวดล้อมจังหวัดยโสธร</a:t>
              </a:r>
            </a:p>
            <a:p>
              <a:r>
                <a:rPr lang="th-TH" sz="9600" b="1" dirty="0" smtClean="0">
                  <a:ln>
                    <a:solidFill>
                      <a:srgbClr val="05BB16"/>
                    </a:solidFill>
                  </a:ln>
                  <a:solidFill>
                    <a:srgbClr val="05BB16"/>
                  </a:solidFill>
                  <a:latin typeface="JasmineUPC" pitchFamily="18" charset="-34"/>
                  <a:cs typeface="JasmineUPC" pitchFamily="18" charset="-34"/>
                </a:rPr>
                <a:t>โทรศัพท์ </a:t>
              </a:r>
              <a:r>
                <a:rPr lang="en-US" sz="9600" b="1" dirty="0" smtClean="0">
                  <a:ln>
                    <a:solidFill>
                      <a:srgbClr val="05BB16"/>
                    </a:solidFill>
                  </a:ln>
                  <a:solidFill>
                    <a:srgbClr val="05BB16"/>
                  </a:solidFill>
                  <a:latin typeface="JasmineUPC" pitchFamily="18" charset="-34"/>
                  <a:cs typeface="JasmineUPC" pitchFamily="18" charset="-34"/>
                </a:rPr>
                <a:t>0 4571 5466</a:t>
              </a:r>
              <a:endParaRPr lang="th-TH" sz="9600" b="1" dirty="0">
                <a:ln>
                  <a:solidFill>
                    <a:srgbClr val="05BB16"/>
                  </a:solidFill>
                </a:ln>
                <a:solidFill>
                  <a:srgbClr val="05BB16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pic>
          <p:nvPicPr>
            <p:cNvPr id="78" name="Picture 2" descr="C:\Users\Mnre\Pictures\logo (1).gif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973" y="46041272"/>
              <a:ext cx="2777822" cy="1014821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กลุ่ม 10"/>
          <p:cNvGrpSpPr/>
          <p:nvPr/>
        </p:nvGrpSpPr>
        <p:grpSpPr>
          <a:xfrm>
            <a:off x="36347478" y="18430878"/>
            <a:ext cx="13287468" cy="3143272"/>
            <a:chOff x="2038660" y="35890047"/>
            <a:chExt cx="9626836" cy="3127961"/>
          </a:xfrm>
        </p:grpSpPr>
        <p:pic>
          <p:nvPicPr>
            <p:cNvPr id="79" name="Picture 2" descr="C:\Users\Mnre\Desktop\images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5960" y="35903602"/>
              <a:ext cx="4699536" cy="310920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3" descr="C:\Users\Mnre\Desktop\1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8660" y="35890047"/>
              <a:ext cx="4710436" cy="312796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1" name="Picture 3" descr="C:\Users\Mnre\Desktop\main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4904" y="23502976"/>
            <a:ext cx="7000924" cy="5500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สี่เหลี่ยมผืนผ้า 38"/>
          <p:cNvSpPr/>
          <p:nvPr/>
        </p:nvSpPr>
        <p:spPr>
          <a:xfrm>
            <a:off x="7057898" y="2071576"/>
            <a:ext cx="1096967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h-TH" sz="11500" b="1" spc="-150" dirty="0" smtClean="0">
                <a:solidFill>
                  <a:srgbClr val="FFFF00"/>
                </a:solidFill>
                <a:latin typeface="JasmineUPC" pitchFamily="18" charset="-34"/>
                <a:cs typeface="JasmineUPC" pitchFamily="18" charset="-34"/>
              </a:rPr>
              <a:t>ทำไม</a:t>
            </a:r>
            <a:r>
              <a:rPr lang="en-US" sz="11500" b="1" spc="-150" dirty="0" smtClean="0">
                <a:solidFill>
                  <a:srgbClr val="FFFF00"/>
                </a:solidFill>
                <a:latin typeface="JasmineUPC" pitchFamily="18" charset="-34"/>
                <a:cs typeface="JasmineUPC" pitchFamily="18" charset="-34"/>
              </a:rPr>
              <a:t>! </a:t>
            </a:r>
            <a:r>
              <a:rPr lang="th-TH" sz="11500" b="1" spc="-150" dirty="0" smtClean="0">
                <a:solidFill>
                  <a:srgbClr val="FFFF00"/>
                </a:solidFill>
                <a:latin typeface="JasmineUPC" pitchFamily="18" charset="-34"/>
                <a:cs typeface="JasmineUPC" pitchFamily="18" charset="-34"/>
              </a:rPr>
              <a:t>ต้องเลี้ยงไส้เดือน</a:t>
            </a:r>
            <a:endParaRPr lang="th-TH" b="1" spc="-150" dirty="0" smtClean="0">
              <a:solidFill>
                <a:srgbClr val="FFFF00"/>
              </a:solidFill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40" name="ลูกศรลง 39"/>
          <p:cNvSpPr/>
          <p:nvPr/>
        </p:nvSpPr>
        <p:spPr>
          <a:xfrm>
            <a:off x="26346158" y="22574282"/>
            <a:ext cx="785818" cy="1285884"/>
          </a:xfrm>
          <a:prstGeom prst="down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02131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3263</TotalTime>
  <Words>216</Words>
  <Application>Microsoft Office PowerPoint</Application>
  <PresentationFormat>กำหนดเอง</PresentationFormat>
  <Paragraphs>28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ภาพนิ่ง 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Computer</dc:creator>
  <cp:lastModifiedBy>MNRE</cp:lastModifiedBy>
  <cp:revision>295</cp:revision>
  <cp:lastPrinted>2016-05-02T06:36:40Z</cp:lastPrinted>
  <dcterms:created xsi:type="dcterms:W3CDTF">2012-11-12T01:55:59Z</dcterms:created>
  <dcterms:modified xsi:type="dcterms:W3CDTF">2016-05-26T07:48:52Z</dcterms:modified>
</cp:coreProperties>
</file>